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4" r:id="rId12"/>
    <p:sldId id="275" r:id="rId13"/>
    <p:sldId id="276" r:id="rId14"/>
    <p:sldId id="274" r:id="rId15"/>
  </p:sldIdLst>
  <p:sldSz cx="18288000" cy="10287000"/>
  <p:notesSz cx="6858000" cy="9144000"/>
  <p:embeddedFontLst>
    <p:embeddedFont>
      <p:font typeface="Archivo Black" panose="020B0604020202020204" charset="0"/>
      <p:regular r:id="rId17"/>
    </p:embeddedFont>
    <p:embeddedFont>
      <p:font typeface="Arial Bold" panose="020B0704020202020204" pitchFamily="34" charset="0"/>
      <p:regular r:id="rId18"/>
      <p:bold r:id="rId19"/>
    </p:embeddedFont>
    <p:embeddedFont>
      <p:font typeface="Public Sans" panose="020B0604020202020204" charset="0"/>
      <p:regular r:id="rId20"/>
    </p:embeddedFont>
    <p:embeddedFont>
      <p:font typeface="Public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22" autoAdjust="0"/>
  </p:normalViewPr>
  <p:slideViewPr>
    <p:cSldViewPr>
      <p:cViewPr varScale="1">
        <p:scale>
          <a:sx n="51" d="100"/>
          <a:sy n="51" d="100"/>
        </p:scale>
        <p:origin x="1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3984E-A9C9-46D1-882C-F76AC2BABBB6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9DCA-CF2D-4054-9362-8CFA81A0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09DCA-CF2D-4054-9362-8CFA81A02B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97E2B-272A-CF36-CF85-A9C8AA630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0926B-61B5-7C40-7275-52CDEE4B3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62FB3-F550-60A2-D706-FE46EFC14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02B70-641F-AD67-936D-F24980ED3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09DCA-CF2D-4054-9362-8CFA81A02B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22.svg"/><Relationship Id="rId9" Type="http://schemas.openxmlformats.org/officeDocument/2006/relationships/image" Target="../media/image23.png"/><Relationship Id="rId1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3.svg"/><Relationship Id="rId12" Type="http://schemas.openxmlformats.org/officeDocument/2006/relationships/image" Target="../media/image10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10" Type="http://schemas.openxmlformats.org/officeDocument/2006/relationships/image" Target="../media/image23.png"/><Relationship Id="rId19" Type="http://schemas.openxmlformats.org/officeDocument/2006/relationships/image" Target="../media/image29.jpeg"/><Relationship Id="rId4" Type="http://schemas.openxmlformats.org/officeDocument/2006/relationships/image" Target="../media/image21.png"/><Relationship Id="rId9" Type="http://schemas.openxmlformats.org/officeDocument/2006/relationships/image" Target="../media/image5.sv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3.svg"/><Relationship Id="rId12" Type="http://schemas.openxmlformats.org/officeDocument/2006/relationships/image" Target="../media/image10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10" Type="http://schemas.openxmlformats.org/officeDocument/2006/relationships/image" Target="../media/image23.png"/><Relationship Id="rId19" Type="http://schemas.openxmlformats.org/officeDocument/2006/relationships/image" Target="../media/image30.jpeg"/><Relationship Id="rId4" Type="http://schemas.openxmlformats.org/officeDocument/2006/relationships/image" Target="../media/image21.png"/><Relationship Id="rId9" Type="http://schemas.openxmlformats.org/officeDocument/2006/relationships/image" Target="../media/image5.sv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4.svg"/><Relationship Id="rId18" Type="http://schemas.openxmlformats.org/officeDocument/2006/relationships/image" Target="../media/image34.png"/><Relationship Id="rId3" Type="http://schemas.openxmlformats.org/officeDocument/2006/relationships/image" Target="../media/image31.png"/><Relationship Id="rId21" Type="http://schemas.openxmlformats.org/officeDocument/2006/relationships/image" Target="../media/image28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17" Type="http://schemas.openxmlformats.org/officeDocument/2006/relationships/image" Target="../media/image26.svg"/><Relationship Id="rId2" Type="http://schemas.openxmlformats.org/officeDocument/2006/relationships/image" Target="../media/image1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.svg"/><Relationship Id="rId5" Type="http://schemas.openxmlformats.org/officeDocument/2006/relationships/image" Target="../media/image33.jpeg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19" Type="http://schemas.openxmlformats.org/officeDocument/2006/relationships/image" Target="../media/image35.svg"/><Relationship Id="rId4" Type="http://schemas.openxmlformats.org/officeDocument/2006/relationships/image" Target="../media/image32.svg"/><Relationship Id="rId9" Type="http://schemas.openxmlformats.org/officeDocument/2006/relationships/image" Target="../media/image3.svg"/><Relationship Id="rId14" Type="http://schemas.openxmlformats.org/officeDocument/2006/relationships/image" Target="../media/image10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7.jpg"/><Relationship Id="rId5" Type="http://schemas.openxmlformats.org/officeDocument/2006/relationships/image" Target="../media/image10.png"/><Relationship Id="rId10" Type="http://schemas.openxmlformats.org/officeDocument/2006/relationships/image" Target="../media/image16.jp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79" y="1608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chivo Black" panose="020B060402020202020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896089" y="5654191"/>
            <a:ext cx="11712292" cy="9739632"/>
            <a:chOff x="0" y="0"/>
            <a:chExt cx="676659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0019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09620" y="-18681"/>
            <a:ext cx="20867030" cy="10516055"/>
            <a:chOff x="0" y="0"/>
            <a:chExt cx="561152" cy="282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1152" cy="282796"/>
            </a:xfrm>
            <a:custGeom>
              <a:avLst/>
              <a:gdLst/>
              <a:ahLst/>
              <a:cxnLst/>
              <a:rect l="l" t="t" r="r" b="b"/>
              <a:pathLst>
                <a:path w="561152" h="282796">
                  <a:moveTo>
                    <a:pt x="203200" y="282796"/>
                  </a:moveTo>
                  <a:lnTo>
                    <a:pt x="357952" y="282796"/>
                  </a:lnTo>
                  <a:lnTo>
                    <a:pt x="561152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57150"/>
              <a:ext cx="307152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0838224" y="-149156"/>
            <a:ext cx="8732770" cy="9479262"/>
          </a:xfrm>
          <a:custGeom>
            <a:avLst/>
            <a:gdLst/>
            <a:ahLst/>
            <a:cxnLst/>
            <a:rect l="l" t="t" r="r" b="b"/>
            <a:pathLst>
              <a:path w="8732770" h="9479262">
                <a:moveTo>
                  <a:pt x="0" y="0"/>
                </a:moveTo>
                <a:lnTo>
                  <a:pt x="8732770" y="0"/>
                </a:lnTo>
                <a:lnTo>
                  <a:pt x="8732770" y="9479261"/>
                </a:lnTo>
                <a:lnTo>
                  <a:pt x="0" y="9479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9523001" y="848742"/>
            <a:ext cx="8421049" cy="7300805"/>
            <a:chOff x="0" y="0"/>
            <a:chExt cx="727368" cy="6306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9"/>
              <a:stretch>
                <a:fillRect l="-15063" r="-15063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72539" y="6210335"/>
            <a:ext cx="4105146" cy="3559042"/>
            <a:chOff x="0" y="0"/>
            <a:chExt cx="727368" cy="6306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10"/>
              <a:stretch>
                <a:fillRect l="-14941" r="-14941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543907" y="9838093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17036" y="169434"/>
            <a:ext cx="2273764" cy="2154666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784785" y="8750332"/>
            <a:ext cx="7655741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1600" b="1" dirty="0">
                <a:solidFill>
                  <a:srgbClr val="001941"/>
                </a:solidFill>
                <a:latin typeface="Archivo Black" panose="020B0604020202020204" charset="0"/>
                <a:ea typeface="Public Sans Bold"/>
                <a:cs typeface="Public Sans Bold"/>
                <a:sym typeface="Public Sans Bold"/>
              </a:rPr>
              <a:t>Date:</a:t>
            </a:r>
            <a:r>
              <a:rPr lang="en-US" sz="1600" b="1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 31</a:t>
            </a:r>
            <a:r>
              <a:rPr lang="en-US" sz="1600" b="1" baseline="30000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st</a:t>
            </a:r>
            <a:r>
              <a:rPr lang="en-US" sz="1600" b="1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 July &amp; 1</a:t>
            </a:r>
            <a:r>
              <a:rPr lang="en-US" sz="1600" b="1" baseline="30000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st</a:t>
            </a:r>
            <a:r>
              <a:rPr lang="en-US" sz="1600" b="1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 August 2025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1352" y="2838450"/>
            <a:ext cx="7925535" cy="660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49" dirty="0">
                <a:solidFill>
                  <a:srgbClr val="001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FOAM TRANSITION </a:t>
            </a:r>
          </a:p>
          <a:p>
            <a:pPr algn="l">
              <a:lnSpc>
                <a:spcPts val="8400"/>
              </a:lnSpc>
            </a:pPr>
            <a:r>
              <a:rPr lang="en-US" sz="7000" spc="-49" dirty="0">
                <a:solidFill>
                  <a:srgbClr val="001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MASTERCLASS</a:t>
            </a:r>
          </a:p>
          <a:p>
            <a:pPr algn="l">
              <a:lnSpc>
                <a:spcPts val="8400"/>
              </a:lnSpc>
            </a:pPr>
            <a:r>
              <a:rPr lang="en-US" sz="7000" spc="-49" dirty="0">
                <a:solidFill>
                  <a:srgbClr val="001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2025</a:t>
            </a:r>
          </a:p>
          <a:p>
            <a:pPr algn="l">
              <a:lnSpc>
                <a:spcPts val="8400"/>
              </a:lnSpc>
            </a:pPr>
            <a:endParaRPr lang="en-US" sz="7000" spc="-49" dirty="0">
              <a:solidFill>
                <a:srgbClr val="001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algn="l">
              <a:lnSpc>
                <a:spcPts val="9840"/>
              </a:lnSpc>
            </a:pPr>
            <a:endParaRPr lang="en-US" sz="7000" spc="-49" dirty="0">
              <a:solidFill>
                <a:srgbClr val="001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342648" y="1205419"/>
            <a:ext cx="11531860" cy="392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dirty="0">
                <a:solidFill>
                  <a:srgbClr val="001941"/>
                </a:solidFill>
                <a:latin typeface="Archivo Black" panose="020B0604020202020204" charset="0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7083" y="7496395"/>
            <a:ext cx="8616796" cy="369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800" b="1" i="1" dirty="0">
                <a:solidFill>
                  <a:srgbClr val="545454"/>
                </a:solidFill>
                <a:latin typeface="Archivo Black" panose="020B0604020202020204" charset="0"/>
                <a:ea typeface="Public Sans Bold Italics"/>
                <a:cs typeface="Public Sans Bold Italics"/>
                <a:sym typeface="Public Sans Bold Italics"/>
              </a:rPr>
              <a:t>Smart solutions for a sustainable future</a:t>
            </a:r>
          </a:p>
        </p:txBody>
      </p:sp>
      <p:sp>
        <p:nvSpPr>
          <p:cNvPr id="24" name="AutoShape 24"/>
          <p:cNvSpPr/>
          <p:nvPr/>
        </p:nvSpPr>
        <p:spPr>
          <a:xfrm>
            <a:off x="0" y="10277475"/>
            <a:ext cx="18540031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9021-6BAD-C2D0-B024-FE625C10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5B10AA-B6C1-CAFE-2AFC-6A8CFBD95940}"/>
              </a:ext>
            </a:extLst>
          </p:cNvPr>
          <p:cNvSpPr/>
          <p:nvPr/>
        </p:nvSpPr>
        <p:spPr>
          <a:xfrm>
            <a:off x="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B8A0318-3695-5899-CED3-D07C83622C0B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30C5633-489B-3C19-F7D4-EEEE8C004599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3EE1F24-4DB4-B81D-FBB8-DEBC3C9105EE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142BBE9-4E6B-5D29-13FA-3BE52650763A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868A68D-B9FB-37CF-2D87-E6790FC9A341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9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24B89130-02DE-BC7F-C200-2336CB33A86B}"/>
              </a:ext>
            </a:extLst>
          </p:cNvPr>
          <p:cNvSpPr txBox="1"/>
          <p:nvPr/>
        </p:nvSpPr>
        <p:spPr>
          <a:xfrm>
            <a:off x="6292832" y="2075428"/>
            <a:ext cx="10591800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ENJOY AND NETWORK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C49DBB2-5420-8460-C091-D1AAD4185F66}"/>
              </a:ext>
            </a:extLst>
          </p:cNvPr>
          <p:cNvSpPr txBox="1"/>
          <p:nvPr/>
        </p:nvSpPr>
        <p:spPr>
          <a:xfrm>
            <a:off x="6308836" y="3420395"/>
            <a:ext cx="1128682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Please enjoy the event, network with everyone and please do not be afraid to ask if you have any questions.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We have over 130 specialists in the room from the oil, gas, chemicals manufacturing sectors, aviation, forestry, mining, and municipal fire and rescue services from the Asia Pacific Region. 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2ED87ACD-BFDD-C04A-B09F-01D223E3C032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1E7BB82-7272-D03D-59CD-21D8A20371A8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9F2FAB6A-2126-F550-7AB8-5548D87B7191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F3BD47E6-4DEA-5706-5D1B-1C4005AB9AEC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89" y="-52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3548962" y="4687691"/>
            <a:ext cx="11712292" cy="10728841"/>
            <a:chOff x="8590" y="-57150"/>
            <a:chExt cx="676659" cy="619842"/>
          </a:xfrm>
        </p:grpSpPr>
        <p:sp>
          <p:nvSpPr>
            <p:cNvPr id="4" name="Freeform 4"/>
            <p:cNvSpPr/>
            <p:nvPr/>
          </p:nvSpPr>
          <p:spPr>
            <a:xfrm>
              <a:off x="8590" y="-12985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38672" y="-688993"/>
            <a:ext cx="18316223" cy="10516055"/>
            <a:chOff x="0" y="0"/>
            <a:chExt cx="492556" cy="282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58996" y="8178746"/>
            <a:ext cx="3559716" cy="1294847"/>
          </a:xfrm>
          <a:custGeom>
            <a:avLst/>
            <a:gdLst/>
            <a:ahLst/>
            <a:cxnLst/>
            <a:rect l="l" t="t" r="r" b="b"/>
            <a:pathLst>
              <a:path w="3559716" h="1294847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299873" y="-237944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66012" y="265182"/>
            <a:ext cx="762688" cy="763518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354985" y="3624884"/>
            <a:ext cx="9907729" cy="428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91"/>
              </a:lnSpc>
            </a:pPr>
            <a:r>
              <a:rPr lang="en-US" sz="6600" b="1" dirty="0">
                <a:solidFill>
                  <a:srgbClr val="001941"/>
                </a:solidFill>
                <a:latin typeface="Public Sans" panose="020B0604020202020204" charset="0"/>
                <a:ea typeface="Archivo Black"/>
                <a:cs typeface="Archivo Black"/>
                <a:sym typeface="Archivo Black"/>
              </a:rPr>
              <a:t>OUR VIP GUESTS </a:t>
            </a:r>
          </a:p>
          <a:p>
            <a:pPr algn="ctr">
              <a:lnSpc>
                <a:spcPts val="11591"/>
              </a:lnSpc>
            </a:pPr>
            <a:r>
              <a:rPr lang="en-US" sz="6600" b="1" dirty="0">
                <a:solidFill>
                  <a:srgbClr val="001941"/>
                </a:solidFill>
                <a:latin typeface="Public Sans" panose="020B0604020202020204" charset="0"/>
                <a:ea typeface="Archivo Black"/>
                <a:cs typeface="Archivo Black"/>
                <a:sym typeface="Archivo Black"/>
              </a:rPr>
              <a:t>AND </a:t>
            </a:r>
          </a:p>
          <a:p>
            <a:pPr algn="ctr">
              <a:lnSpc>
                <a:spcPts val="11591"/>
              </a:lnSpc>
            </a:pPr>
            <a:r>
              <a:rPr lang="en-US" sz="6600" b="1" dirty="0">
                <a:solidFill>
                  <a:srgbClr val="001941"/>
                </a:solidFill>
                <a:latin typeface="Public Sans" panose="020B0604020202020204" charset="0"/>
                <a:ea typeface="Archivo Black"/>
                <a:cs typeface="Archivo Black"/>
                <a:sym typeface="Archivo Black"/>
              </a:rPr>
              <a:t>SPEAKERS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1506" y="488950"/>
            <a:ext cx="626734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1941"/>
                </a:solidFill>
                <a:latin typeface="Arial Bold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6" name="AutoShape 26"/>
          <p:cNvSpPr/>
          <p:nvPr/>
        </p:nvSpPr>
        <p:spPr>
          <a:xfrm>
            <a:off x="0" y="10277475"/>
            <a:ext cx="18454512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25EBD1-9263-2413-7B06-EECC26136A2F}"/>
              </a:ext>
            </a:extLst>
          </p:cNvPr>
          <p:cNvSpPr txBox="1"/>
          <p:nvPr/>
        </p:nvSpPr>
        <p:spPr>
          <a:xfrm>
            <a:off x="12850118" y="-128780"/>
            <a:ext cx="10284033" cy="48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F56B9-122F-F7EA-844E-5D1D8C7B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2D5D0B-BB94-2B0E-6934-A20A3841740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00CD4D4-09A6-164F-4D7D-012D95B6E4CF}"/>
              </a:ext>
            </a:extLst>
          </p:cNvPr>
          <p:cNvGrpSpPr/>
          <p:nvPr/>
        </p:nvGrpSpPr>
        <p:grpSpPr>
          <a:xfrm>
            <a:off x="13487400" y="5407659"/>
            <a:ext cx="11712292" cy="9739632"/>
            <a:chOff x="0" y="0"/>
            <a:chExt cx="676659" cy="56269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1C4335E-C895-6EB4-B4EC-90B5DFEDC5A8}"/>
                </a:ext>
              </a:extLst>
            </p:cNvPr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B50016C-3142-2760-CBA0-5932AA9A42AF}"/>
                </a:ext>
              </a:extLst>
            </p:cNvPr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6C3BAAA-A89F-3FCA-EA38-BE25076A64EE}"/>
              </a:ext>
            </a:extLst>
          </p:cNvPr>
          <p:cNvGrpSpPr/>
          <p:nvPr/>
        </p:nvGrpSpPr>
        <p:grpSpPr>
          <a:xfrm>
            <a:off x="12538672" y="-688993"/>
            <a:ext cx="18316223" cy="10516055"/>
            <a:chOff x="0" y="0"/>
            <a:chExt cx="492556" cy="28279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604EB7F-B651-418C-E479-6304542EAA6B}"/>
                </a:ext>
              </a:extLst>
            </p:cNvPr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8F9FDA3-57BD-15D0-BB0F-BAA3D77D917C}"/>
                </a:ext>
              </a:extLst>
            </p:cNvPr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37FCFA6-B118-68C3-92CB-5F3940F0D561}"/>
              </a:ext>
            </a:extLst>
          </p:cNvPr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6EE5884-5C7E-6B66-78CB-F464867A0694}"/>
              </a:ext>
            </a:extLst>
          </p:cNvPr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003F635-EEAD-9406-42C7-3AC2A3895F91}"/>
              </a:ext>
            </a:extLst>
          </p:cNvPr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2655D9C-EBDA-35A5-2E92-C37F22D5F56E}"/>
              </a:ext>
            </a:extLst>
          </p:cNvPr>
          <p:cNvSpPr/>
          <p:nvPr/>
        </p:nvSpPr>
        <p:spPr>
          <a:xfrm>
            <a:off x="14894796" y="8117049"/>
            <a:ext cx="3559716" cy="1294847"/>
          </a:xfrm>
          <a:custGeom>
            <a:avLst/>
            <a:gdLst/>
            <a:ahLst/>
            <a:cxnLst/>
            <a:rect l="l" t="t" r="r" b="b"/>
            <a:pathLst>
              <a:path w="3559716" h="1294847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1D82B74-F654-D9D3-AF63-6825AE5947D7}"/>
              </a:ext>
            </a:extLst>
          </p:cNvPr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E4EF53F-FF55-AE02-B9C0-01E3B0F54944}"/>
              </a:ext>
            </a:extLst>
          </p:cNvPr>
          <p:cNvSpPr/>
          <p:nvPr/>
        </p:nvSpPr>
        <p:spPr>
          <a:xfrm>
            <a:off x="8430662" y="-1190948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2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B899CF5-BA07-9F9D-2151-A60624995A69}"/>
              </a:ext>
            </a:extLst>
          </p:cNvPr>
          <p:cNvSpPr/>
          <p:nvPr/>
        </p:nvSpPr>
        <p:spPr>
          <a:xfrm>
            <a:off x="1244600" y="8712905"/>
            <a:ext cx="428660" cy="428660"/>
          </a:xfrm>
          <a:custGeom>
            <a:avLst/>
            <a:gdLst/>
            <a:ahLst/>
            <a:cxnLst/>
            <a:rect l="l" t="t" r="r" b="b"/>
            <a:pathLst>
              <a:path w="428660" h="428660">
                <a:moveTo>
                  <a:pt x="0" y="0"/>
                </a:moveTo>
                <a:lnTo>
                  <a:pt x="428660" y="0"/>
                </a:lnTo>
                <a:lnTo>
                  <a:pt x="428660" y="428660"/>
                </a:lnTo>
                <a:lnTo>
                  <a:pt x="0" y="4286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89DCBB54-DF55-6141-1A75-8113C5A1A91D}"/>
              </a:ext>
            </a:extLst>
          </p:cNvPr>
          <p:cNvSpPr/>
          <p:nvPr/>
        </p:nvSpPr>
        <p:spPr>
          <a:xfrm>
            <a:off x="266012" y="265182"/>
            <a:ext cx="762688" cy="763518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1C44408-F773-16BC-DAEC-F986D72F978F}"/>
              </a:ext>
            </a:extLst>
          </p:cNvPr>
          <p:cNvSpPr txBox="1"/>
          <p:nvPr/>
        </p:nvSpPr>
        <p:spPr>
          <a:xfrm>
            <a:off x="1041506" y="488950"/>
            <a:ext cx="626734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1941"/>
                </a:solidFill>
                <a:latin typeface="Arial Bold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BCB1C104-1409-D7E1-0EF3-511D814D7DC0}"/>
              </a:ext>
            </a:extLst>
          </p:cNvPr>
          <p:cNvSpPr/>
          <p:nvPr/>
        </p:nvSpPr>
        <p:spPr>
          <a:xfrm>
            <a:off x="0" y="10277475"/>
            <a:ext cx="18454512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9FB14-1132-D217-5895-75A0FA7A6620}"/>
              </a:ext>
            </a:extLst>
          </p:cNvPr>
          <p:cNvSpPr txBox="1"/>
          <p:nvPr/>
        </p:nvSpPr>
        <p:spPr>
          <a:xfrm>
            <a:off x="12850118" y="-128780"/>
            <a:ext cx="10284033" cy="48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r>
              <a:rPr lang="th-TH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lang="en-US" sz="1800" dirty="0">
              <a:solidFill>
                <a:schemeClr val="bg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" name="Picture 9" descr="A person sitting at a desk with microphones&#10;&#10;AI-generated content may be incorrect.">
            <a:extLst>
              <a:ext uri="{FF2B5EF4-FFF2-40B4-BE49-F238E27FC236}">
                <a16:creationId xmlns:a16="http://schemas.microsoft.com/office/drawing/2014/main" id="{9AA1C109-BC80-EFBF-5827-876BD6C4006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2" y="2432019"/>
            <a:ext cx="13419092" cy="67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3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5A658-A074-C727-0D2B-8DA8D105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6270C9-56A1-65CC-391F-BF170DAB7A1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5A60683-A81D-F50B-660B-BE726D80C53F}"/>
              </a:ext>
            </a:extLst>
          </p:cNvPr>
          <p:cNvGrpSpPr/>
          <p:nvPr/>
        </p:nvGrpSpPr>
        <p:grpSpPr>
          <a:xfrm>
            <a:off x="13487400" y="5407659"/>
            <a:ext cx="11712292" cy="9739632"/>
            <a:chOff x="0" y="0"/>
            <a:chExt cx="676659" cy="56269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9878D85-5B4B-D2CB-DE55-5CE3B9CF04B4}"/>
                </a:ext>
              </a:extLst>
            </p:cNvPr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A0D5C8C-E62C-4610-2B36-00353E86F8F5}"/>
                </a:ext>
              </a:extLst>
            </p:cNvPr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96639E4-E50C-80C4-07CA-5D45F6CD2AA6}"/>
              </a:ext>
            </a:extLst>
          </p:cNvPr>
          <p:cNvGrpSpPr/>
          <p:nvPr/>
        </p:nvGrpSpPr>
        <p:grpSpPr>
          <a:xfrm>
            <a:off x="12538672" y="-688993"/>
            <a:ext cx="18316223" cy="10516055"/>
            <a:chOff x="0" y="0"/>
            <a:chExt cx="492556" cy="28279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D3F6A3F-C8EF-7F09-C50E-972190D5CE78}"/>
                </a:ext>
              </a:extLst>
            </p:cNvPr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C914364-2BFC-8D38-DFBF-7500F5AADAB9}"/>
                </a:ext>
              </a:extLst>
            </p:cNvPr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284EC683-4846-039A-7B6E-8C970C4B5C29}"/>
              </a:ext>
            </a:extLst>
          </p:cNvPr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9E31B6F-F1A1-577E-3611-2510EF173757}"/>
              </a:ext>
            </a:extLst>
          </p:cNvPr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FBD35F0-7704-F090-920C-D7E0B63B49D2}"/>
              </a:ext>
            </a:extLst>
          </p:cNvPr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A5AA5C22-C88E-55C2-C5B8-758C0ACF3DAA}"/>
              </a:ext>
            </a:extLst>
          </p:cNvPr>
          <p:cNvSpPr/>
          <p:nvPr/>
        </p:nvSpPr>
        <p:spPr>
          <a:xfrm>
            <a:off x="14894796" y="8117049"/>
            <a:ext cx="3559716" cy="1294847"/>
          </a:xfrm>
          <a:custGeom>
            <a:avLst/>
            <a:gdLst/>
            <a:ahLst/>
            <a:cxnLst/>
            <a:rect l="l" t="t" r="r" b="b"/>
            <a:pathLst>
              <a:path w="3559716" h="1294847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24AEA08-A94D-57B4-02A1-CA7BDD583ACF}"/>
              </a:ext>
            </a:extLst>
          </p:cNvPr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AC1901E-E482-548C-A651-D6D69A2977BF}"/>
              </a:ext>
            </a:extLst>
          </p:cNvPr>
          <p:cNvSpPr/>
          <p:nvPr/>
        </p:nvSpPr>
        <p:spPr>
          <a:xfrm>
            <a:off x="8430662" y="-1190948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2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05E51B5-E4C7-0135-B451-D5DDFF399644}"/>
              </a:ext>
            </a:extLst>
          </p:cNvPr>
          <p:cNvSpPr/>
          <p:nvPr/>
        </p:nvSpPr>
        <p:spPr>
          <a:xfrm>
            <a:off x="1244600" y="8712905"/>
            <a:ext cx="428660" cy="428660"/>
          </a:xfrm>
          <a:custGeom>
            <a:avLst/>
            <a:gdLst/>
            <a:ahLst/>
            <a:cxnLst/>
            <a:rect l="l" t="t" r="r" b="b"/>
            <a:pathLst>
              <a:path w="428660" h="428660">
                <a:moveTo>
                  <a:pt x="0" y="0"/>
                </a:moveTo>
                <a:lnTo>
                  <a:pt x="428660" y="0"/>
                </a:lnTo>
                <a:lnTo>
                  <a:pt x="428660" y="428660"/>
                </a:lnTo>
                <a:lnTo>
                  <a:pt x="0" y="4286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518E1C1-0918-9B0B-07DB-97E3EE5DBEC3}"/>
              </a:ext>
            </a:extLst>
          </p:cNvPr>
          <p:cNvSpPr/>
          <p:nvPr/>
        </p:nvSpPr>
        <p:spPr>
          <a:xfrm>
            <a:off x="266012" y="265182"/>
            <a:ext cx="762688" cy="763518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4D2DBC4F-CEA0-8AAB-6503-68D5EAE6A76F}"/>
              </a:ext>
            </a:extLst>
          </p:cNvPr>
          <p:cNvSpPr txBox="1"/>
          <p:nvPr/>
        </p:nvSpPr>
        <p:spPr>
          <a:xfrm>
            <a:off x="1041506" y="488950"/>
            <a:ext cx="626734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1941"/>
                </a:solidFill>
                <a:latin typeface="Arial Bold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5BBC83AA-DC6B-AA98-3D78-C32817C3F545}"/>
              </a:ext>
            </a:extLst>
          </p:cNvPr>
          <p:cNvSpPr/>
          <p:nvPr/>
        </p:nvSpPr>
        <p:spPr>
          <a:xfrm>
            <a:off x="0" y="10277475"/>
            <a:ext cx="18454512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D70B9D-DEA7-C51C-0135-D76D0341E547}"/>
              </a:ext>
            </a:extLst>
          </p:cNvPr>
          <p:cNvSpPr txBox="1"/>
          <p:nvPr/>
        </p:nvSpPr>
        <p:spPr>
          <a:xfrm>
            <a:off x="12850118" y="-128780"/>
            <a:ext cx="10284033" cy="48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r>
              <a:rPr lang="th-TH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lang="en-US" sz="1800" dirty="0">
              <a:solidFill>
                <a:schemeClr val="bg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E208739-5735-E5BB-E7EA-A26C981BD5E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3" y="3053015"/>
            <a:ext cx="12544478" cy="62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7B791-C7D4-A735-D34A-29FEF0A5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9C3AF67-6FFB-2A76-BE32-55E859A82C0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C561EA8-4ED4-F826-6B73-5CA1557F9036}"/>
              </a:ext>
            </a:extLst>
          </p:cNvPr>
          <p:cNvGrpSpPr/>
          <p:nvPr/>
        </p:nvGrpSpPr>
        <p:grpSpPr>
          <a:xfrm>
            <a:off x="11944119" y="5417184"/>
            <a:ext cx="11712292" cy="9739632"/>
            <a:chOff x="0" y="0"/>
            <a:chExt cx="676659" cy="56269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FDC33EC-D0BE-1DFB-2904-47B9C5CFD13A}"/>
                </a:ext>
              </a:extLst>
            </p:cNvPr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C4F4F9F-2389-B3F6-B80B-E1A7648DCDBB}"/>
                </a:ext>
              </a:extLst>
            </p:cNvPr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DD0EB43-5D80-A335-3F45-87B4213B9C91}"/>
              </a:ext>
            </a:extLst>
          </p:cNvPr>
          <p:cNvGrpSpPr/>
          <p:nvPr/>
        </p:nvGrpSpPr>
        <p:grpSpPr>
          <a:xfrm>
            <a:off x="12538672" y="-688993"/>
            <a:ext cx="18316223" cy="10516055"/>
            <a:chOff x="0" y="0"/>
            <a:chExt cx="492556" cy="28279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A3C07D4-2585-CF60-3FE6-E31637BBCDF5}"/>
                </a:ext>
              </a:extLst>
            </p:cNvPr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D771D73-FE0E-93BD-AB6F-7C591320660C}"/>
                </a:ext>
              </a:extLst>
            </p:cNvPr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6EE07A94-77B0-39B8-DADE-A4CE9F48D3F5}"/>
              </a:ext>
            </a:extLst>
          </p:cNvPr>
          <p:cNvSpPr/>
          <p:nvPr/>
        </p:nvSpPr>
        <p:spPr>
          <a:xfrm rot="-5400000">
            <a:off x="9173724" y="906256"/>
            <a:ext cx="8548199" cy="9278914"/>
          </a:xfrm>
          <a:custGeom>
            <a:avLst/>
            <a:gdLst/>
            <a:ahLst/>
            <a:cxnLst/>
            <a:rect l="l" t="t" r="r" b="b"/>
            <a:pathLst>
              <a:path w="8548199" h="9278914">
                <a:moveTo>
                  <a:pt x="0" y="0"/>
                </a:moveTo>
                <a:lnTo>
                  <a:pt x="8548200" y="0"/>
                </a:lnTo>
                <a:lnTo>
                  <a:pt x="8548200" y="9278913"/>
                </a:lnTo>
                <a:lnTo>
                  <a:pt x="0" y="9278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9BFDEA3-AB51-6A60-97F2-39FA79CCE963}"/>
              </a:ext>
            </a:extLst>
          </p:cNvPr>
          <p:cNvGrpSpPr/>
          <p:nvPr/>
        </p:nvGrpSpPr>
        <p:grpSpPr>
          <a:xfrm>
            <a:off x="9144000" y="1412210"/>
            <a:ext cx="8607648" cy="7462580"/>
            <a:chOff x="0" y="0"/>
            <a:chExt cx="727368" cy="63060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97D9A25-F481-B20F-4DEB-BFC693070D7A}"/>
                </a:ext>
              </a:extLst>
            </p:cNvPr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5"/>
              <a:stretch>
                <a:fillRect l="-14941" r="-14941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A1CE229-88BA-79A1-2C05-5DB15E0B9901}"/>
              </a:ext>
            </a:extLst>
          </p:cNvPr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3949567-DE68-6294-3A24-35B94C602634}"/>
              </a:ext>
            </a:extLst>
          </p:cNvPr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1B7AD02-26ED-9664-925B-6A8ACF607679}"/>
              </a:ext>
            </a:extLst>
          </p:cNvPr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FDEEDA2-BE4B-1379-6AA6-C0DB3654ABFD}"/>
              </a:ext>
            </a:extLst>
          </p:cNvPr>
          <p:cNvSpPr/>
          <p:nvPr/>
        </p:nvSpPr>
        <p:spPr>
          <a:xfrm>
            <a:off x="13944600" y="8227367"/>
            <a:ext cx="3559716" cy="1294847"/>
          </a:xfrm>
          <a:custGeom>
            <a:avLst/>
            <a:gdLst/>
            <a:ahLst/>
            <a:cxnLst/>
            <a:rect l="l" t="t" r="r" b="b"/>
            <a:pathLst>
              <a:path w="3559716" h="1294847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4B82F09-D1E5-4B4C-BE10-8A7FED1CD57E}"/>
              </a:ext>
            </a:extLst>
          </p:cNvPr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D1969D34-C5A4-91D5-7FCD-EFC2735CF56B}"/>
              </a:ext>
            </a:extLst>
          </p:cNvPr>
          <p:cNvSpPr/>
          <p:nvPr/>
        </p:nvSpPr>
        <p:spPr>
          <a:xfrm>
            <a:off x="8430662" y="-1190948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25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B7400D8-87E7-B2FC-D9A5-5D9EDEB269FE}"/>
              </a:ext>
            </a:extLst>
          </p:cNvPr>
          <p:cNvSpPr/>
          <p:nvPr/>
        </p:nvSpPr>
        <p:spPr>
          <a:xfrm>
            <a:off x="5063637" y="8735730"/>
            <a:ext cx="455191" cy="444949"/>
          </a:xfrm>
          <a:custGeom>
            <a:avLst/>
            <a:gdLst/>
            <a:ahLst/>
            <a:cxnLst/>
            <a:rect l="l" t="t" r="r" b="b"/>
            <a:pathLst>
              <a:path w="455191" h="444949">
                <a:moveTo>
                  <a:pt x="0" y="0"/>
                </a:moveTo>
                <a:lnTo>
                  <a:pt x="455191" y="0"/>
                </a:lnTo>
                <a:lnTo>
                  <a:pt x="455191" y="444949"/>
                </a:lnTo>
                <a:lnTo>
                  <a:pt x="0" y="4449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B6D545C-6CF7-378A-152A-EA9F1D28D343}"/>
              </a:ext>
            </a:extLst>
          </p:cNvPr>
          <p:cNvSpPr/>
          <p:nvPr/>
        </p:nvSpPr>
        <p:spPr>
          <a:xfrm>
            <a:off x="1244600" y="8712905"/>
            <a:ext cx="428660" cy="428660"/>
          </a:xfrm>
          <a:custGeom>
            <a:avLst/>
            <a:gdLst/>
            <a:ahLst/>
            <a:cxnLst/>
            <a:rect l="l" t="t" r="r" b="b"/>
            <a:pathLst>
              <a:path w="428660" h="428660">
                <a:moveTo>
                  <a:pt x="0" y="0"/>
                </a:moveTo>
                <a:lnTo>
                  <a:pt x="428660" y="0"/>
                </a:lnTo>
                <a:lnTo>
                  <a:pt x="428660" y="428660"/>
                </a:lnTo>
                <a:lnTo>
                  <a:pt x="0" y="4286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C3C4CAA-0C7D-3067-336A-02973471DF41}"/>
              </a:ext>
            </a:extLst>
          </p:cNvPr>
          <p:cNvSpPr/>
          <p:nvPr/>
        </p:nvSpPr>
        <p:spPr>
          <a:xfrm>
            <a:off x="266012" y="265182"/>
            <a:ext cx="762688" cy="763518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87CCC4FA-6016-72C1-3800-AE5E7DBF5A04}"/>
              </a:ext>
            </a:extLst>
          </p:cNvPr>
          <p:cNvSpPr txBox="1"/>
          <p:nvPr/>
        </p:nvSpPr>
        <p:spPr>
          <a:xfrm>
            <a:off x="1457810" y="2724150"/>
            <a:ext cx="6972853" cy="299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91"/>
              </a:lnSpc>
            </a:pPr>
            <a:r>
              <a:rPr lang="en-US" sz="11039" dirty="0">
                <a:solidFill>
                  <a:srgbClr val="001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 THANKS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86CDF94-7AB2-D124-659B-FB66A077FB2E}"/>
              </a:ext>
            </a:extLst>
          </p:cNvPr>
          <p:cNvSpPr txBox="1"/>
          <p:nvPr/>
        </p:nvSpPr>
        <p:spPr>
          <a:xfrm>
            <a:off x="1777475" y="9103995"/>
            <a:ext cx="252100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WWW.KIWIRP.COM</a:t>
            </a:r>
            <a:endParaRPr lang="en-US" sz="2000" b="1" dirty="0">
              <a:solidFill>
                <a:srgbClr val="001941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14C92E9-50D5-3529-CC60-988547A4B49C}"/>
              </a:ext>
            </a:extLst>
          </p:cNvPr>
          <p:cNvSpPr txBox="1"/>
          <p:nvPr/>
        </p:nvSpPr>
        <p:spPr>
          <a:xfrm>
            <a:off x="1767950" y="8711018"/>
            <a:ext cx="2214208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Visit our website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32A4927-27F8-42CE-4257-203E6A6F4091}"/>
              </a:ext>
            </a:extLst>
          </p:cNvPr>
          <p:cNvSpPr txBox="1"/>
          <p:nvPr/>
        </p:nvSpPr>
        <p:spPr>
          <a:xfrm>
            <a:off x="5718671" y="8701577"/>
            <a:ext cx="4304378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24/7 Emergency Hotline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+66 99 003 0873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001941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6E2F7C81-D021-E74D-22BC-CBFF91DFFC91}"/>
              </a:ext>
            </a:extLst>
          </p:cNvPr>
          <p:cNvSpPr txBox="1"/>
          <p:nvPr/>
        </p:nvSpPr>
        <p:spPr>
          <a:xfrm>
            <a:off x="1041506" y="488950"/>
            <a:ext cx="626734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1941"/>
                </a:solidFill>
                <a:latin typeface="Arial Bold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04903373-C070-317B-C167-21BC1769D0B6}"/>
              </a:ext>
            </a:extLst>
          </p:cNvPr>
          <p:cNvSpPr/>
          <p:nvPr/>
        </p:nvSpPr>
        <p:spPr>
          <a:xfrm>
            <a:off x="0" y="10277475"/>
            <a:ext cx="18454512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E6ED8E-9D9A-7004-C242-E7310EDA0D9C}"/>
              </a:ext>
            </a:extLst>
          </p:cNvPr>
          <p:cNvSpPr txBox="1"/>
          <p:nvPr/>
        </p:nvSpPr>
        <p:spPr>
          <a:xfrm>
            <a:off x="12850118" y="-128780"/>
            <a:ext cx="10284033" cy="48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r>
              <a:rPr lang="th-TH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lang="en-US" sz="1800" dirty="0">
              <a:solidFill>
                <a:schemeClr val="bg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2497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629400" y="647700"/>
            <a:ext cx="8001000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WELCOME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53201" y="2025397"/>
            <a:ext cx="10687050" cy="6479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Team KIWI would like to welcome all participants to</a:t>
            </a:r>
            <a:r>
              <a:rPr lang="th-TH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our masterclass on Class B firefighting foams.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While you are with us, your safety and wellbeing </a:t>
            </a:r>
            <a:endParaRPr lang="th-TH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is</a:t>
            </a:r>
            <a:r>
              <a:rPr lang="th-TH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our highest priority.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Please allow us to begin the masterclass with a safety briefing from the Holiday Inn team.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If you have any concerns, please do not hesitate to intervene or ask one of our team to assist.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1D1A1B"/>
              </a:solidFill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/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/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77E94F31-700D-3C1C-55E1-74176F4C4C3C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BF3CC-91AE-5DAB-C76E-68B4976E1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F88B77-B01C-B500-3826-DA82F246C889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9473845-D349-1A7E-1428-0FB36367BD52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3E48BF2-CBCA-B280-A000-8366E683DC1A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A20E30A-959D-10C9-DD1F-F29DAE3B5A34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F476474-4FA3-7F4E-67CE-7E7BE8F28E18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385CE7A-2092-804A-D079-52EC9B62F738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E61ABAE0-A465-E939-76E9-F13B8951239E}"/>
              </a:ext>
            </a:extLst>
          </p:cNvPr>
          <p:cNvSpPr txBox="1"/>
          <p:nvPr/>
        </p:nvSpPr>
        <p:spPr>
          <a:xfrm>
            <a:off x="6450171" y="593162"/>
            <a:ext cx="9725079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RECOGNITIONS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9C26C2F-0538-52A1-BF41-227F40C559D4}"/>
              </a:ext>
            </a:extLst>
          </p:cNvPr>
          <p:cNvSpPr txBox="1"/>
          <p:nvPr/>
        </p:nvSpPr>
        <p:spPr>
          <a:xfrm>
            <a:off x="6482828" y="2198331"/>
            <a:ext cx="11023916" cy="6507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 would like to recognize all of you and thankyou for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taking an interest in the future of successful and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sustainable firefighting our industry.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As an industry, and a region, we have some big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challenges ahead of us. 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If we can all understand the complexities of selecting and using non-fluorinated foams then we will be able to better manage fires to save lives, assets, and protect our communities.</a:t>
            </a: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AB773D56-861A-6B5E-8F9E-957C7F46CBC1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95D96C5-F470-A1D4-2F96-7A13FDC07F83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AC95AD1-377D-75AD-66E2-B418DE9E4FDC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5643AE94-6682-B2C9-13B5-E27B2742FA27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C5F-12F9-ED99-EDE2-911D3720D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D80546-D9AB-C192-EED0-D965435E312B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9FB1002-3D54-9324-F459-E316D55D5DCA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9BEBC2D-9EC3-37EC-6FFA-39F03AA5B545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BAE117F-5EA4-A071-15AD-423774FC20C9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3024FE9-BD6A-AECF-A021-28C868B5E234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080C318-7830-3C0C-BE01-F9C50543AC46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3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A6513439-43FF-1737-FE44-6DB243FD5402}"/>
              </a:ext>
            </a:extLst>
          </p:cNvPr>
          <p:cNvSpPr txBox="1"/>
          <p:nvPr/>
        </p:nvSpPr>
        <p:spPr>
          <a:xfrm>
            <a:off x="6734121" y="672770"/>
            <a:ext cx="9725079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RECOGNITIONS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D3D70C9-3D3A-417D-380F-07666EA8B58E}"/>
              </a:ext>
            </a:extLst>
          </p:cNvPr>
          <p:cNvSpPr txBox="1"/>
          <p:nvPr/>
        </p:nvSpPr>
        <p:spPr>
          <a:xfrm>
            <a:off x="6781800" y="2502738"/>
            <a:ext cx="11023916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 would also like to recognize our VIP guests, subject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matter expert speakers and our key business partners for joining and supporting this event.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Please take the time during breaks to visit them and learn how they each contribute to our collective goal.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" panose="020B0604020202020204" charset="0"/>
                <a:ea typeface="Public Sans Bold Italics"/>
                <a:cs typeface="Public Sans Bold Italics"/>
                <a:sym typeface="Public Sans Bold Italics"/>
              </a:rPr>
              <a:t>Smart solutions for a sustainable future</a:t>
            </a:r>
          </a:p>
          <a:p>
            <a:endParaRPr lang="en-US" sz="3600" b="1" i="1" dirty="0">
              <a:solidFill>
                <a:srgbClr val="545454"/>
              </a:solidFill>
              <a:latin typeface="Public Sans" panose="020B0604020202020204" charset="0"/>
              <a:ea typeface="Public Sans Bold Italics"/>
              <a:cs typeface="Public Sans Bold Italics"/>
              <a:sym typeface="Public Sans Bold Italics"/>
            </a:endParaRP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4D5FAAC0-4318-809A-8EF6-99BF517ED3DF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B96BB76-1896-8878-5B91-F4D8590931F7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D70F187-6882-3335-463E-0D12B7DB2111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2" name="Picture 41" descr="A blue and white sign&#10;&#10;AI-generated content may be incorrect.">
            <a:extLst>
              <a:ext uri="{FF2B5EF4-FFF2-40B4-BE49-F238E27FC236}">
                <a16:creationId xmlns:a16="http://schemas.microsoft.com/office/drawing/2014/main" id="{CAF7C4B0-4B55-65B7-7BAF-C3C2E605D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4" y="7336944"/>
            <a:ext cx="2638425" cy="85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 descr="A green square with white letters and black text&#10;&#10;AI-generated content may be incorrect.">
            <a:extLst>
              <a:ext uri="{FF2B5EF4-FFF2-40B4-BE49-F238E27FC236}">
                <a16:creationId xmlns:a16="http://schemas.microsoft.com/office/drawing/2014/main" id="{64C40D44-E576-53B5-E0C6-B75CF5DE05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27" y="4909975"/>
            <a:ext cx="1629155" cy="163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logo with orange and white text&#10;&#10;AI-generated content may be incorrect.">
            <a:extLst>
              <a:ext uri="{FF2B5EF4-FFF2-40B4-BE49-F238E27FC236}">
                <a16:creationId xmlns:a16="http://schemas.microsoft.com/office/drawing/2014/main" id="{B561144D-D744-9026-C261-CEA3886CAB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179851"/>
            <a:ext cx="2302981" cy="117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A logo with text and a green circle with a white cross with a gray building and fire in the middle&#10;&#10;AI-generated content may be incorrect.">
            <a:extLst>
              <a:ext uri="{FF2B5EF4-FFF2-40B4-BE49-F238E27FC236}">
                <a16:creationId xmlns:a16="http://schemas.microsoft.com/office/drawing/2014/main" id="{11F04DDD-1FC7-A709-37F5-CE09DC8A5B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44" y="4853394"/>
            <a:ext cx="1629156" cy="166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 descr="A fire and hazard control sign&#10;&#10;AI-generated content may be incorrect.">
            <a:extLst>
              <a:ext uri="{FF2B5EF4-FFF2-40B4-BE49-F238E27FC236}">
                <a16:creationId xmlns:a16="http://schemas.microsoft.com/office/drawing/2014/main" id="{18D2F90C-8055-54F9-67AF-B47683AA3D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90328"/>
            <a:ext cx="1756749" cy="175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Freeform 18">
            <a:extLst>
              <a:ext uri="{FF2B5EF4-FFF2-40B4-BE49-F238E27FC236}">
                <a16:creationId xmlns:a16="http://schemas.microsoft.com/office/drawing/2014/main" id="{DD5B6760-5FDD-3CA5-463F-8637E9B1D983}"/>
              </a:ext>
            </a:extLst>
          </p:cNvPr>
          <p:cNvSpPr/>
          <p:nvPr/>
        </p:nvSpPr>
        <p:spPr>
          <a:xfrm>
            <a:off x="990600" y="487808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59F92-D32A-E652-7AEB-67368DEC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4CB982-08D5-9F1E-D043-692CD5677AA4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8876600-8517-565D-D534-BBECCDAAEA42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19B3968-BE39-786B-F2D2-1B61E4FED090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847EC5C-C65D-2979-0A3A-1E94C0381A57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93D5872-EEEB-D6EF-7503-37E2DCFB7D0E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BEDE052-B09D-F0C8-2EC6-649AC5924876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4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F6743611-0017-F1C3-BE7D-0D9D3086F10A}"/>
              </a:ext>
            </a:extLst>
          </p:cNvPr>
          <p:cNvSpPr txBox="1"/>
          <p:nvPr/>
        </p:nvSpPr>
        <p:spPr>
          <a:xfrm>
            <a:off x="7038921" y="237425"/>
            <a:ext cx="9725079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RECOGNITIONS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B2C1A96-3C4C-502D-94D4-113ECA6D7EC2}"/>
              </a:ext>
            </a:extLst>
          </p:cNvPr>
          <p:cNvSpPr txBox="1"/>
          <p:nvPr/>
        </p:nvSpPr>
        <p:spPr>
          <a:xfrm>
            <a:off x="7086600" y="1457069"/>
            <a:ext cx="11042459" cy="7061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 would like to recognize and say a huge thanks to </a:t>
            </a:r>
            <a:r>
              <a:rPr lang="en-US" sz="3600" b="1" i="1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Team KIWI  </a:t>
            </a:r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who have tirelessly worked on planning and organizing this event. 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K. Sheri:  Accounts and Administration Director</a:t>
            </a:r>
            <a:endParaRPr lang="th-TH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K. Bright: KRP General Manager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K. Neen: Sales and Marketing Manager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K. Akarinth: Project Manager - Foam and retardants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K. Aidan: Service Manager and his team at IRPC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K. Paul, K. Dear &amp; K. Shannay DFS Logistics services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P. Dow: KRP special advisor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N. Gabby: Boss of all</a:t>
            </a: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2BD40EBA-F0B7-FB11-13A6-BDEDDE839667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F45DC9B-08F0-CA48-6B1A-0A7FBAB0DEC8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ACAF05E-197A-6D10-C1F2-56FC2516A88B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group of people wearing firefighter uniforms&#10;&#10;AI-generated content may be incorrect.">
            <a:extLst>
              <a:ext uri="{FF2B5EF4-FFF2-40B4-BE49-F238E27FC236}">
                <a16:creationId xmlns:a16="http://schemas.microsoft.com/office/drawing/2014/main" id="{4203BB88-14D9-344A-F3C0-6DD015F93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46" y="2989040"/>
            <a:ext cx="6033167" cy="471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33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A74C-EEC3-7704-213B-B37287C89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71B8E4-1BE8-0D41-1929-A6B3E1A5D97C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A1CACA8-F8A9-22E5-F847-F33DA23BC377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4A9AC4D-ED01-ECEC-326F-2C82002590B1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3F28CA-89C1-DF8F-9DE7-F305C4C70FE1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3E98DA5-8350-DB9E-176D-25ACEECF9418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7ACE0C9-29C2-DA89-1973-0161BB057820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6BD97127-1BBA-AF31-BC3E-7B9B3AD50202}"/>
              </a:ext>
            </a:extLst>
          </p:cNvPr>
          <p:cNvSpPr txBox="1"/>
          <p:nvPr/>
        </p:nvSpPr>
        <p:spPr>
          <a:xfrm>
            <a:off x="6781800" y="732889"/>
            <a:ext cx="10591800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SPECIAL RECOGNITION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6ECB06C-45C3-BC10-3BA4-9C6E7758029A}"/>
              </a:ext>
            </a:extLst>
          </p:cNvPr>
          <p:cNvSpPr txBox="1"/>
          <p:nvPr/>
        </p:nvSpPr>
        <p:spPr>
          <a:xfrm>
            <a:off x="6848780" y="2557713"/>
            <a:ext cx="11286820" cy="6220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Finally, I would like to pay special recognition to the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gentleman who started all this more than 35 years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Ago. Mr. Dave Davey.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In the early days of Thailand's oil and gas facility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development, Daves introduction of international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Emergency response tactics helped us to maintain a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safe and reliable industry. </a:t>
            </a: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04AF4EA-03EE-FF6B-4001-983B03F20F0A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0E9C6A5-6ECA-341C-AE6D-5DAAF52C2C32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1B942174-2292-55F5-414F-07E3DF6A6A1B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2387F6-ECE2-68C9-36D6-BFBB51DB95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1985267"/>
            <a:ext cx="5055292" cy="631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42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66139-AB0D-CA2A-1E0B-1A3F6813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E67BAC-A30E-3AA9-8DA3-7014D079992B}"/>
              </a:ext>
            </a:extLst>
          </p:cNvPr>
          <p:cNvSpPr/>
          <p:nvPr/>
        </p:nvSpPr>
        <p:spPr>
          <a:xfrm>
            <a:off x="48498" y="-149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EC749FD-4C78-F770-D951-C8C5EDF0D1C9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2F421B-44A0-8AFA-D39D-4852BE4C17B3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8F2508D-CADF-74E3-4F64-5D28B4CA4779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8AEC921-D1A6-7B86-8232-525CF5A5FCDA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48CF905-8627-2F1D-88D2-A6AE22665CCE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6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88E803AA-7306-C470-9A0B-48FEB1CEC570}"/>
              </a:ext>
            </a:extLst>
          </p:cNvPr>
          <p:cNvSpPr txBox="1"/>
          <p:nvPr/>
        </p:nvSpPr>
        <p:spPr>
          <a:xfrm>
            <a:off x="6338573" y="607167"/>
            <a:ext cx="10591800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EVENT PURPOSE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E1C2143-F638-CA3B-C4C9-00329E698913}"/>
              </a:ext>
            </a:extLst>
          </p:cNvPr>
          <p:cNvSpPr txBox="1"/>
          <p:nvPr/>
        </p:nvSpPr>
        <p:spPr>
          <a:xfrm>
            <a:off x="6338573" y="1790194"/>
            <a:ext cx="11286820" cy="8436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During my 30+ years as a professional firefighter and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emergency response manager in the oil and gas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industry I have seen many incorrect decisions made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when selecting and using firefighting foams. </a:t>
            </a: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 have personally been using fluorine free foams since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2002 in New Zealand. 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The next two days is an opportunity for you all to learn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and refresh on the critical aspects of selecting and</a:t>
            </a: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using fluorine free foams.  </a:t>
            </a: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4567FBA9-3AD1-0B06-B8C2-3D6121DF9F0A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2169144-60B1-9A5A-62FF-3FE585CC0D52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FE75C4C-1348-9EA6-1C1D-647AFF7A71A9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C5C0EA28-2A57-DDA8-0BB0-73CFA36A0AC2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2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CEA0-E9A5-49AF-1D80-DAD6D6AD4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93C3770-8EFE-9236-C117-0D418C08339B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62B397B-D446-791F-4ED7-22A1581F3E89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77326C2-F44F-E5A9-5C48-57EB3822B45A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D6AD915-BD20-7BBB-C202-F74EAA07E77A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B8DC54B-157E-8554-47B4-A889D9365A99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8F3E501-410A-D54A-AE75-9BFAB710F732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7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18534FCB-9673-FC1C-C094-BF00EDB60D21}"/>
              </a:ext>
            </a:extLst>
          </p:cNvPr>
          <p:cNvSpPr txBox="1"/>
          <p:nvPr/>
        </p:nvSpPr>
        <p:spPr>
          <a:xfrm>
            <a:off x="6370372" y="1010610"/>
            <a:ext cx="10591800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THE FUTURE OF ER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33F209F-5CD1-8EC4-B7B3-19CE1C396BCB}"/>
              </a:ext>
            </a:extLst>
          </p:cNvPr>
          <p:cNvSpPr txBox="1"/>
          <p:nvPr/>
        </p:nvSpPr>
        <p:spPr>
          <a:xfrm>
            <a:off x="6553200" y="2222884"/>
            <a:ext cx="11286820" cy="6918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Today's world of emergency response is radically different to 15+ years ago.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Improved engineering, safety systems, and reliability our ERT’s have less chance to respond to real incidents. 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Therefore, we need to spend more time conducting realistic training to ensure our teams have the right knowledge and skills for successful incident management. </a:t>
            </a: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220"/>
              </a:lnSpc>
            </a:pPr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82E26489-C223-E670-1194-89545B1E77DE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C28CAF0-2C29-7A48-EF5E-B25BA8377302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B367625-1D39-9DE0-986B-0143243F3A9C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841FBE17-F6A3-C7C0-EC14-4BF318DCC101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BC5B4-E039-BB54-B1ED-086477C2F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8DE094-DC2C-E482-1A2C-D8C14ECA4E79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3F839AB-E1E8-38E3-D2AF-228C950A43FC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3A5A723-2106-75F2-1AE0-77A63AEBE0E3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6EBF8BE-5210-B4B6-BEB6-9E74708FDB11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3BA5F85-47EC-CB01-FFCA-31B396E22F70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9410A6C-ADBE-E2F1-408E-74EAA217C1E0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8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76E29933-0D25-844C-9710-9B4F93E83A96}"/>
              </a:ext>
            </a:extLst>
          </p:cNvPr>
          <p:cNvSpPr txBox="1"/>
          <p:nvPr/>
        </p:nvSpPr>
        <p:spPr>
          <a:xfrm>
            <a:off x="6477000" y="495300"/>
            <a:ext cx="10591800" cy="101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latin typeface="Public Sans" panose="020B0604020202020204" charset="0"/>
                <a:ea typeface="Public Sans Bold"/>
                <a:cs typeface="Public Sans Bold"/>
                <a:sym typeface="Public Sans Bold"/>
              </a:rPr>
              <a:t>THE FUTURE OF ER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5841A8A-C9D7-A32B-1CC1-FACAE045C632}"/>
              </a:ext>
            </a:extLst>
          </p:cNvPr>
          <p:cNvSpPr txBox="1"/>
          <p:nvPr/>
        </p:nvSpPr>
        <p:spPr>
          <a:xfrm>
            <a:off x="6543980" y="1562100"/>
            <a:ext cx="11286820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It is critical that we all take advise from professionals with proven real time industry experience.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Unfortunately, in today’s world we have too many textbook experts giving incorrect advice, not just here in Southeast Asia but all over the world. 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We are seeing many AI generated statements in advisors reports and statements which are technically incorrect. 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r>
              <a:rPr lang="en-US" sz="3600" dirty="0">
                <a:solidFill>
                  <a:srgbClr val="1D1A1B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Trust your proven networks and test their experience and knowledge before making key decisions. 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BB63F6B-DAA0-9B0C-5184-A5BFE84C6FB8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164F76F-BBAE-3684-8B21-A1BF35D2C56F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42CA322-865D-65AA-A77A-9AB3308765A4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B66C9EA2-01F7-65FF-A9E3-D152F8DE8E83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768</Words>
  <Application>Microsoft Office PowerPoint</Application>
  <PresentationFormat>Custom</PresentationFormat>
  <Paragraphs>121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Aptos</vt:lpstr>
      <vt:lpstr>Arial Bold</vt:lpstr>
      <vt:lpstr>Public Sans</vt:lpstr>
      <vt:lpstr>Public Sans Bold</vt:lpstr>
      <vt:lpstr>Archivo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Modern Project Proposal Presentation</dc:title>
  <dc:creator>DELL</dc:creator>
  <cp:lastModifiedBy>Akarinth Addison</cp:lastModifiedBy>
  <cp:revision>23</cp:revision>
  <dcterms:created xsi:type="dcterms:W3CDTF">2006-08-16T00:00:00Z</dcterms:created>
  <dcterms:modified xsi:type="dcterms:W3CDTF">2025-07-30T16:49:12Z</dcterms:modified>
  <dc:identifier>DAGlcOmJXzQ</dc:identifier>
</cp:coreProperties>
</file>